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2" r:id="rId2"/>
    <p:sldId id="2883" r:id="rId3"/>
    <p:sldId id="2876" r:id="rId4"/>
    <p:sldId id="2877" r:id="rId5"/>
    <p:sldId id="2878" r:id="rId6"/>
    <p:sldId id="2879" r:id="rId7"/>
    <p:sldId id="2882" r:id="rId8"/>
    <p:sldId id="2874" r:id="rId9"/>
    <p:sldId id="2884" r:id="rId10"/>
    <p:sldId id="2885" r:id="rId11"/>
    <p:sldId id="2887" r:id="rId12"/>
    <p:sldId id="2886" r:id="rId13"/>
    <p:sldId id="2888" r:id="rId14"/>
    <p:sldId id="2889" r:id="rId15"/>
    <p:sldId id="2890" r:id="rId16"/>
    <p:sldId id="2891" r:id="rId17"/>
    <p:sldId id="2880" r:id="rId18"/>
    <p:sldId id="2881" r:id="rId19"/>
    <p:sldId id="2872" r:id="rId20"/>
    <p:sldId id="2785" r:id="rId21"/>
    <p:sldId id="2870" r:id="rId22"/>
    <p:sldId id="2871" r:id="rId23"/>
    <p:sldId id="2866" r:id="rId24"/>
    <p:sldId id="2867" r:id="rId25"/>
    <p:sldId id="2868" r:id="rId26"/>
    <p:sldId id="2869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D4E2"/>
    <a:srgbClr val="CFCFCF"/>
    <a:srgbClr val="445469"/>
    <a:srgbClr val="625556"/>
    <a:srgbClr val="7C9998"/>
    <a:srgbClr val="F2F2F2"/>
    <a:srgbClr val="5A5A66"/>
    <a:srgbClr val="626162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6272" autoAdjust="0"/>
  </p:normalViewPr>
  <p:slideViewPr>
    <p:cSldViewPr snapToGrid="0" snapToObjects="1">
      <p:cViewPr>
        <p:scale>
          <a:sx n="40" d="100"/>
          <a:sy n="40" d="100"/>
        </p:scale>
        <p:origin x="165" y="393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4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0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9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1470" y="-365760"/>
            <a:ext cx="25040590" cy="1444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58974" y="2571749"/>
            <a:ext cx="12372976" cy="7832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77264-9F59-49FF-A2D2-5F5066A79527}"/>
              </a:ext>
            </a:extLst>
          </p:cNvPr>
          <p:cNvSpPr/>
          <p:nvPr userDrawn="1"/>
        </p:nvSpPr>
        <p:spPr>
          <a:xfrm>
            <a:off x="22980268" y="315078"/>
            <a:ext cx="988964" cy="991892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45522" y="564821"/>
            <a:ext cx="78924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rgbClr val="F2F2F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4" r:id="rId2"/>
    <p:sldLayoutId id="2147483885" r:id="rId3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B31D-1A34-4048-9509-6317D884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" t="2504" r="4493" b="571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25819E-426F-7345-862D-7843346E826C}"/>
              </a:ext>
            </a:extLst>
          </p:cNvPr>
          <p:cNvSpPr/>
          <p:nvPr/>
        </p:nvSpPr>
        <p:spPr>
          <a:xfrm>
            <a:off x="542257" y="427428"/>
            <a:ext cx="22198474" cy="127294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E26CC1-0A9A-F84F-B7CB-0BBCE82D2459}"/>
              </a:ext>
            </a:extLst>
          </p:cNvPr>
          <p:cNvGrpSpPr/>
          <p:nvPr/>
        </p:nvGrpSpPr>
        <p:grpSpPr>
          <a:xfrm>
            <a:off x="2261229" y="1672378"/>
            <a:ext cx="19855191" cy="6770851"/>
            <a:chOff x="2053833" y="5972926"/>
            <a:chExt cx="19855191" cy="2576452"/>
          </a:xfrm>
        </p:grpSpPr>
        <p:sp>
          <p:nvSpPr>
            <p:cNvPr id="9" name="TextBox 8"/>
            <p:cNvSpPr txBox="1"/>
            <p:nvPr/>
          </p:nvSpPr>
          <p:spPr>
            <a:xfrm>
              <a:off x="2377186" y="6116658"/>
              <a:ext cx="16673154" cy="17918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Using Genetic Algorithm to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Modify Scheduled Flights </a:t>
              </a:r>
            </a:p>
            <a:p>
              <a:r>
                <a:rPr lang="en-US" sz="10000" b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Track Regular Traffic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7D93E-B03B-4746-8F6F-D08175827533}"/>
                </a:ext>
              </a:extLst>
            </p:cNvPr>
            <p:cNvSpPr txBox="1"/>
            <p:nvPr/>
          </p:nvSpPr>
          <p:spPr>
            <a:xfrm>
              <a:off x="2468626" y="7921102"/>
              <a:ext cx="19440398" cy="62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Leonardo Piñero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17 June 2019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E2637F-C41B-604F-BF8F-0614C730E029}"/>
                </a:ext>
              </a:extLst>
            </p:cNvPr>
            <p:cNvSpPr txBox="1"/>
            <p:nvPr/>
          </p:nvSpPr>
          <p:spPr>
            <a:xfrm>
              <a:off x="2468626" y="5972926"/>
              <a:ext cx="7005187" cy="175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chemeClr val="bg1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ATOMS-02: UAS Traffic Management 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720BB-1088-DD47-9E70-202E2505EAE7}"/>
                </a:ext>
              </a:extLst>
            </p:cNvPr>
            <p:cNvSpPr/>
            <p:nvPr/>
          </p:nvSpPr>
          <p:spPr>
            <a:xfrm rot="16200000" flipV="1">
              <a:off x="1268556" y="7030007"/>
              <a:ext cx="1627201" cy="56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892464-E004-4746-B844-31E5C5987BE3}"/>
              </a:ext>
            </a:extLst>
          </p:cNvPr>
          <p:cNvSpPr/>
          <p:nvPr/>
        </p:nvSpPr>
        <p:spPr>
          <a:xfrm>
            <a:off x="22740731" y="1480930"/>
            <a:ext cx="1094662" cy="11675911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4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Existing traffic is estimated by Android users’ anonymized  location</a:t>
            </a:r>
          </a:p>
          <a:p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marL="457200" indent="-457200" defTabSz="1087636">
              <a:lnSpc>
                <a:spcPts val="4299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spatial and temporal resolution of satellite imagery is unreliable for observing smaller fauna, such as water fowl</a:t>
            </a:r>
          </a:p>
          <a:p>
            <a:r>
              <a:rPr lang="en-US" dirty="0"/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427F4F8-85F4-4726-B022-77849A68FF72}"/>
              </a:ext>
            </a:extLst>
          </p:cNvPr>
          <p:cNvSpPr txBox="1">
            <a:spLocks/>
          </p:cNvSpPr>
          <p:nvPr/>
        </p:nvSpPr>
        <p:spPr>
          <a:xfrm>
            <a:off x="1531320" y="1031578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Patterns in air pollution movement may be observed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Satellite imagery has been used, but UAV fleets can provide higher temporal resolution for faster-moving clouds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6" y="962969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Atmospheric Survey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DA8FB2-DE7D-4D64-B3CB-4D2D874D27A7}"/>
              </a:ext>
            </a:extLst>
          </p:cNvPr>
          <p:cNvGrpSpPr/>
          <p:nvPr/>
        </p:nvGrpSpPr>
        <p:grpSpPr>
          <a:xfrm>
            <a:off x="15678187" y="10133209"/>
            <a:ext cx="2972606" cy="2268626"/>
            <a:chOff x="15667123" y="10001941"/>
            <a:chExt cx="2972606" cy="2268626"/>
          </a:xfrm>
        </p:grpSpPr>
        <p:pic>
          <p:nvPicPr>
            <p:cNvPr id="4" name="Graphic 3" descr="Smoking">
              <a:extLst>
                <a:ext uri="{FF2B5EF4-FFF2-40B4-BE49-F238E27FC236}">
                  <a16:creationId xmlns:a16="http://schemas.microsoft.com/office/drawing/2014/main" id="{F2D1D087-43A5-4672-A997-D394911F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78654" y="10309492"/>
              <a:ext cx="1961075" cy="19610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D41C15-41EC-40BF-87B8-FD520996AC7F}"/>
                </a:ext>
              </a:extLst>
            </p:cNvPr>
            <p:cNvSpPr/>
            <p:nvPr/>
          </p:nvSpPr>
          <p:spPr>
            <a:xfrm>
              <a:off x="16536473" y="11514483"/>
              <a:ext cx="1846580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moking">
              <a:extLst>
                <a:ext uri="{FF2B5EF4-FFF2-40B4-BE49-F238E27FC236}">
                  <a16:creationId xmlns:a16="http://schemas.microsoft.com/office/drawing/2014/main" id="{C6AB245A-65C0-48D2-BC97-FF6CA895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67123" y="10309491"/>
              <a:ext cx="1961075" cy="1961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EF389E-F3FE-44A4-BCE7-EEA2DFD9411A}"/>
                </a:ext>
              </a:extLst>
            </p:cNvPr>
            <p:cNvSpPr/>
            <p:nvPr/>
          </p:nvSpPr>
          <p:spPr>
            <a:xfrm>
              <a:off x="15667123" y="11521636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20C1F2-5454-480B-87A1-2A763BD755E7}"/>
                </a:ext>
              </a:extLst>
            </p:cNvPr>
            <p:cNvSpPr/>
            <p:nvPr/>
          </p:nvSpPr>
          <p:spPr>
            <a:xfrm rot="2597069">
              <a:off x="15842401" y="11323985"/>
              <a:ext cx="444347" cy="704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55DF0-B4BF-490D-93A5-0E29ECD47CD9}"/>
                </a:ext>
              </a:extLst>
            </p:cNvPr>
            <p:cNvSpPr/>
            <p:nvPr/>
          </p:nvSpPr>
          <p:spPr>
            <a:xfrm rot="5400000">
              <a:off x="16211221" y="11331752"/>
              <a:ext cx="444347" cy="490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CD53C3-7340-4C1D-8B6E-82CEDE9E071F}"/>
                </a:ext>
              </a:extLst>
            </p:cNvPr>
            <p:cNvSpPr/>
            <p:nvPr/>
          </p:nvSpPr>
          <p:spPr>
            <a:xfrm rot="5400000">
              <a:off x="16826214" y="11353113"/>
              <a:ext cx="336329" cy="673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C31C9E-271A-41E7-8821-E93E44EABBE1}"/>
                </a:ext>
              </a:extLst>
            </p:cNvPr>
            <p:cNvSpPr/>
            <p:nvPr/>
          </p:nvSpPr>
          <p:spPr>
            <a:xfrm>
              <a:off x="16613856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A7825C-0609-4DEC-9866-707D11B0F2E9}"/>
                </a:ext>
              </a:extLst>
            </p:cNvPr>
            <p:cNvSpPr/>
            <p:nvPr/>
          </p:nvSpPr>
          <p:spPr>
            <a:xfrm>
              <a:off x="16840792" y="11594771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F59EF-BD90-4A25-A775-7D80F784309E}"/>
                </a:ext>
              </a:extLst>
            </p:cNvPr>
            <p:cNvSpPr/>
            <p:nvPr/>
          </p:nvSpPr>
          <p:spPr>
            <a:xfrm>
              <a:off x="17075039" y="115925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A88158-01A4-40E7-84F1-72F71BCDABAB}"/>
                </a:ext>
              </a:extLst>
            </p:cNvPr>
            <p:cNvSpPr/>
            <p:nvPr/>
          </p:nvSpPr>
          <p:spPr>
            <a:xfrm rot="5400000">
              <a:off x="18085235" y="11624093"/>
              <a:ext cx="153450" cy="503638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36590E-EA92-4105-98C0-D4F530B191FC}"/>
                </a:ext>
              </a:extLst>
            </p:cNvPr>
            <p:cNvSpPr/>
            <p:nvPr/>
          </p:nvSpPr>
          <p:spPr>
            <a:xfrm rot="5400000">
              <a:off x="17879342" y="11720674"/>
              <a:ext cx="109380" cy="354544"/>
            </a:xfrm>
            <a:prstGeom prst="rect">
              <a:avLst/>
            </a:prstGeom>
            <a:solidFill>
              <a:srgbClr val="445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ning">
              <a:extLst>
                <a:ext uri="{FF2B5EF4-FFF2-40B4-BE49-F238E27FC236}">
                  <a16:creationId xmlns:a16="http://schemas.microsoft.com/office/drawing/2014/main" id="{3E3A157A-B0A3-473E-9C27-F65B92D9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94026" y="10001941"/>
              <a:ext cx="1747762" cy="174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96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Main loop of algorithm takes feedback from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51980-AECE-4C94-83D9-1E31D60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F7E6E-8BD0-4556-A745-86B9FBD6D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1684" r="2408" b="9004"/>
          <a:stretch/>
        </p:blipFill>
        <p:spPr>
          <a:xfrm>
            <a:off x="14650278" y="4820477"/>
            <a:ext cx="6997146" cy="724247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B4542-EFAB-4672-AF5E-3F73356D9AE7}"/>
              </a:ext>
            </a:extLst>
          </p:cNvPr>
          <p:cNvSpPr/>
          <p:nvPr/>
        </p:nvSpPr>
        <p:spPr>
          <a:xfrm>
            <a:off x="7285383" y="5053283"/>
            <a:ext cx="4701208" cy="2450759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84114-C988-4254-A29B-16F36F900360}"/>
              </a:ext>
            </a:extLst>
          </p:cNvPr>
          <p:cNvSpPr txBox="1"/>
          <p:nvPr/>
        </p:nvSpPr>
        <p:spPr>
          <a:xfrm>
            <a:off x="13989448" y="8102329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18A40-FB29-4D09-8B86-B08FF70202E7}"/>
              </a:ext>
            </a:extLst>
          </p:cNvPr>
          <p:cNvSpPr txBox="1"/>
          <p:nvPr/>
        </p:nvSpPr>
        <p:spPr>
          <a:xfrm>
            <a:off x="15783194" y="9501851"/>
            <a:ext cx="427529" cy="40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7F98ED-78FD-4C90-8041-FCFD5678B23B}"/>
              </a:ext>
            </a:extLst>
          </p:cNvPr>
          <p:cNvCxnSpPr>
            <a:cxnSpLocks/>
          </p:cNvCxnSpPr>
          <p:nvPr/>
        </p:nvCxnSpPr>
        <p:spPr>
          <a:xfrm>
            <a:off x="14200390" y="9230687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BE4DAB-3975-4078-839B-5998D24AC003}"/>
              </a:ext>
            </a:extLst>
          </p:cNvPr>
          <p:cNvCxnSpPr>
            <a:cxnSpLocks/>
          </p:cNvCxnSpPr>
          <p:nvPr/>
        </p:nvCxnSpPr>
        <p:spPr>
          <a:xfrm flipH="1">
            <a:off x="14222550" y="9238709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F80F23-2415-4291-B0FD-D926AC229BAE}"/>
              </a:ext>
            </a:extLst>
          </p:cNvPr>
          <p:cNvCxnSpPr/>
          <p:nvPr/>
        </p:nvCxnSpPr>
        <p:spPr>
          <a:xfrm flipV="1">
            <a:off x="14656788" y="8594477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BF7DA3-35BD-482D-82AB-729AD5D35B60}"/>
              </a:ext>
            </a:extLst>
          </p:cNvPr>
          <p:cNvCxnSpPr>
            <a:cxnSpLocks/>
          </p:cNvCxnSpPr>
          <p:nvPr/>
        </p:nvCxnSpPr>
        <p:spPr>
          <a:xfrm>
            <a:off x="13532126" y="9709352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E846C8-6775-4FEA-A183-A2C19768F96E}"/>
              </a:ext>
            </a:extLst>
          </p:cNvPr>
          <p:cNvSpPr txBox="1"/>
          <p:nvPr/>
        </p:nvSpPr>
        <p:spPr>
          <a:xfrm>
            <a:off x="12960716" y="9511747"/>
            <a:ext cx="66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D417E-2AFB-4A40-ACC3-8B981C209A41}"/>
              </a:ext>
            </a:extLst>
          </p:cNvPr>
          <p:cNvSpPr txBox="1"/>
          <p:nvPr/>
        </p:nvSpPr>
        <p:spPr>
          <a:xfrm>
            <a:off x="13989448" y="10859130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5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1650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instance of target contact initializes algorithm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DA1283-41D1-4090-BE22-722F6E02A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67"/>
          <a:stretch/>
        </p:blipFill>
        <p:spPr>
          <a:xfrm>
            <a:off x="12768954" y="4258621"/>
            <a:ext cx="9459911" cy="8537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B4ADF0-66F0-4A66-BFFE-F869DC59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755374" y="5291823"/>
            <a:ext cx="3866322" cy="2037522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0626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alteration vectors along common plane in the 3-D path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7" y="7603435"/>
            <a:ext cx="5637689" cy="174928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B467-67AC-466A-B232-7A210DFE9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580" y="7174369"/>
            <a:ext cx="10900831" cy="5253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0A9808-9665-41C1-B6B2-491D3A90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1585" y="3155579"/>
            <a:ext cx="5239557" cy="2802627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7D535BA2-9981-4955-A493-070FAC1473CC}"/>
              </a:ext>
            </a:extLst>
          </p:cNvPr>
          <p:cNvSpPr/>
          <p:nvPr/>
        </p:nvSpPr>
        <p:spPr>
          <a:xfrm>
            <a:off x="19734623" y="3413018"/>
            <a:ext cx="228600" cy="2401694"/>
          </a:xfrm>
          <a:prstGeom prst="rightBrace">
            <a:avLst>
              <a:gd name="adj1" fmla="val 2478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3A72-F180-4828-97B4-182803D8E60A}"/>
              </a:ext>
            </a:extLst>
          </p:cNvPr>
          <p:cNvSpPr txBox="1"/>
          <p:nvPr/>
        </p:nvSpPr>
        <p:spPr>
          <a:xfrm>
            <a:off x="20287765" y="4207840"/>
            <a:ext cx="2989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2000" b="1" spc="300" dirty="0">
                <a:solidFill>
                  <a:prstClr val="black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BASIS VECTORS OF COMMON PLANE</a:t>
            </a:r>
            <a:endParaRPr lang="en-US" sz="2000" b="1" spc="300" dirty="0">
              <a:solidFill>
                <a:prstClr val="white">
                  <a:lumMod val="75000"/>
                </a:prst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1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Children are generated by evolved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12902715" cy="815223"/>
              </a:xfrm>
              <a:prstGeom prst="rect">
                <a:avLst/>
              </a:prstGeom>
              <a:blipFill>
                <a:blip r:embed="rId3"/>
                <a:stretch>
                  <a:fillRect l="-1464" t="-8271" b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6768548" y="9462052"/>
            <a:ext cx="5637689" cy="1749287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CC98E04-F346-4D53-85E4-114F4C4037D2}"/>
              </a:ext>
            </a:extLst>
          </p:cNvPr>
          <p:cNvGrpSpPr/>
          <p:nvPr/>
        </p:nvGrpSpPr>
        <p:grpSpPr>
          <a:xfrm>
            <a:off x="13262760" y="4422593"/>
            <a:ext cx="9324285" cy="9120745"/>
            <a:chOff x="13262760" y="4326340"/>
            <a:chExt cx="9324285" cy="91207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D22C1F-B533-4560-B616-442464747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8029047" y="8399762"/>
              <a:ext cx="4048537" cy="1095063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51BEF4-07B0-467E-92E9-EE7111DE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4063870" y="8538966"/>
              <a:ext cx="3257550" cy="676502"/>
            </a:xfrm>
            <a:prstGeom prst="rect">
              <a:avLst/>
            </a:prstGeom>
            <a:solidFill>
              <a:srgbClr val="C00000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B18E80-1BEE-483D-ABBE-C9314994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2760" y="4326340"/>
              <a:ext cx="9213910" cy="3807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5260A1-7A13-48D2-B1AF-5E3CBA13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73135" y="9629775"/>
              <a:ext cx="9103535" cy="38173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F10AD6-37FB-41AD-A5A4-7986165C501E}"/>
                </a:ext>
              </a:extLst>
            </p:cNvPr>
            <p:cNvSpPr/>
            <p:nvPr/>
          </p:nvSpPr>
          <p:spPr>
            <a:xfrm>
              <a:off x="15817755" y="5831456"/>
              <a:ext cx="4572000" cy="1146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BA9176-8BF4-41DD-A4E6-D2CD84F371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54585" y="5831456"/>
              <a:ext cx="2163170" cy="379831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E9FF8D-5DC1-458D-82DB-C78A75E4F5E8}"/>
                </a:ext>
              </a:extLst>
            </p:cNvPr>
            <p:cNvCxnSpPr>
              <a:cxnSpLocks/>
            </p:cNvCxnSpPr>
            <p:nvPr/>
          </p:nvCxnSpPr>
          <p:spPr>
            <a:xfrm>
              <a:off x="20389755" y="5812464"/>
              <a:ext cx="2197290" cy="381731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E7093A4B-7805-47C7-AD59-B08CFF2C9BE4}"/>
                </a:ext>
              </a:extLst>
            </p:cNvPr>
            <p:cNvCxnSpPr>
              <a:cxnSpLocks/>
              <a:stCxn id="42" idx="0"/>
              <a:endCxn id="38" idx="1"/>
            </p:cNvCxnSpPr>
            <p:nvPr/>
          </p:nvCxnSpPr>
          <p:spPr>
            <a:xfrm rot="16200000" flipH="1">
              <a:off x="16982590" y="7848506"/>
              <a:ext cx="243083" cy="1811329"/>
            </a:xfrm>
            <a:prstGeom prst="bentConnector4">
              <a:avLst>
                <a:gd name="adj1" fmla="val -94042"/>
                <a:gd name="adj2" fmla="val 69362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F6A720-A56F-49EB-8B65-94907DB60BDE}"/>
                </a:ext>
              </a:extLst>
            </p:cNvPr>
            <p:cNvSpPr/>
            <p:nvPr/>
          </p:nvSpPr>
          <p:spPr>
            <a:xfrm>
              <a:off x="15923046" y="8632629"/>
              <a:ext cx="550843" cy="449615"/>
            </a:xfrm>
            <a:prstGeom prst="rect">
              <a:avLst/>
            </a:prstGeom>
            <a:solidFill>
              <a:srgbClr val="C00000">
                <a:alpha val="13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7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0D16D-C17B-4F75-9A10-09A03A80D94A}"/>
              </a:ext>
            </a:extLst>
          </p:cNvPr>
          <p:cNvSpPr/>
          <p:nvPr/>
        </p:nvSpPr>
        <p:spPr>
          <a:xfrm>
            <a:off x="2413485" y="3612290"/>
            <a:ext cx="166806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children are impossible to fly, so they are filtered from the batch (hyperparameters will adjust aggressiveness to ensure valid children are created)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3958389" y="10924675"/>
            <a:ext cx="4271211" cy="1503354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5E2FD-AD6D-4EC4-84AF-A0913D89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001" y="5011891"/>
            <a:ext cx="8813592" cy="7609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8617-6787-48EC-A348-E6C1A5E2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1626" y="9347919"/>
            <a:ext cx="4609458" cy="12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5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D4A470-DB62-4C57-89C9-5D781D757ADE}"/>
              </a:ext>
            </a:extLst>
          </p:cNvPr>
          <p:cNvSpPr/>
          <p:nvPr/>
        </p:nvSpPr>
        <p:spPr>
          <a:xfrm>
            <a:off x="15798505" y="8632629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06B94A-C9B0-40D5-A7AC-9FADFCD2F803}"/>
              </a:ext>
            </a:extLst>
          </p:cNvPr>
          <p:cNvSpPr/>
          <p:nvPr/>
        </p:nvSpPr>
        <p:spPr>
          <a:xfrm>
            <a:off x="18009797" y="8650904"/>
            <a:ext cx="433365" cy="44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73133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</a:rPr>
              <a:t>➤ BACKGROUND </a:t>
            </a:r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/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𝜎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Lato" panose="020F0502020204030203" pitchFamily="34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Lato" panose="020F0502020204030203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Lato" panose="020F0502020204030203" pitchFamily="34" charset="0"/>
                                            <a:cs typeface="Lato" panose="020F0502020204030203" pitchFamily="34" charset="0"/>
                                          </a:rPr>
                                          <m:t>𝑒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Lato" panose="020F0502020204030203" pitchFamily="34" charset="0"/>
                                        <a:cs typeface="Lato" panose="020F050202020403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which led to the best-performing child are kept for next generation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D0D16D-C17B-4F75-9A10-09A03A80D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85" y="3612290"/>
                <a:ext cx="20807462" cy="940386"/>
              </a:xfrm>
              <a:prstGeom prst="rect">
                <a:avLst/>
              </a:prstGeom>
              <a:blipFill>
                <a:blip r:embed="rId3"/>
                <a:stretch>
                  <a:fillRect l="-908" t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BF54E-1042-4948-99E4-E4559A7C0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7" y="5049078"/>
            <a:ext cx="12123090" cy="7378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A1A2C0-E3EB-4B78-8709-49FEAF1C6F43}"/>
              </a:ext>
            </a:extLst>
          </p:cNvPr>
          <p:cNvSpPr/>
          <p:nvPr/>
        </p:nvSpPr>
        <p:spPr>
          <a:xfrm>
            <a:off x="347515" y="8025063"/>
            <a:ext cx="4633559" cy="3043398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4D4E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4B5F5-B1D7-48DA-BE65-00638F8BF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132" y="8738553"/>
            <a:ext cx="10374404" cy="44940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3E8B3-2EA1-45F0-977F-923F8F9FF919}"/>
              </a:ext>
            </a:extLst>
          </p:cNvPr>
          <p:cNvSpPr/>
          <p:nvPr/>
        </p:nvSpPr>
        <p:spPr>
          <a:xfrm>
            <a:off x="13761178" y="4879656"/>
            <a:ext cx="80965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Performance is determined by the percentage of the ﬂight time where the drone is in contact with target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26B5-9C75-418C-B1C6-878615824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7" t="33423" r="17459"/>
          <a:stretch/>
        </p:blipFill>
        <p:spPr>
          <a:xfrm>
            <a:off x="14781474" y="6721631"/>
            <a:ext cx="5565913" cy="13803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651032-0DF3-419A-8303-F4DA509CF1E1}"/>
              </a:ext>
            </a:extLst>
          </p:cNvPr>
          <p:cNvSpPr/>
          <p:nvPr/>
        </p:nvSpPr>
        <p:spPr>
          <a:xfrm>
            <a:off x="13580828" y="4802588"/>
            <a:ext cx="8444285" cy="34906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4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62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2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8EC4D2-3E72-4891-BB09-67BF460B069B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BADD53-D691-4466-8343-F4C1A8359562}"/>
              </a:ext>
            </a:extLst>
          </p:cNvPr>
          <p:cNvCxnSpPr>
            <a:cxnSpLocks/>
          </p:cNvCxnSpPr>
          <p:nvPr/>
        </p:nvCxnSpPr>
        <p:spPr>
          <a:xfrm flipV="1">
            <a:off x="5527697" y="7710048"/>
            <a:ext cx="14133443" cy="27282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3413018"/>
            <a:ext cx="12244315" cy="71443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Deviating existing fleet operations to better track patterns in traffic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5168E-10E8-416B-BF13-44F6E0D8D18B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D2CD48-0F65-4D73-8CA1-CBC36331E061}"/>
              </a:ext>
            </a:extLst>
          </p:cNvPr>
          <p:cNvSpPr/>
          <p:nvPr/>
        </p:nvSpPr>
        <p:spPr>
          <a:xfrm>
            <a:off x="9703673" y="9312503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152DC-4B49-4FED-821A-C00AFE41C871}"/>
              </a:ext>
            </a:extLst>
          </p:cNvPr>
          <p:cNvSpPr/>
          <p:nvPr/>
        </p:nvSpPr>
        <p:spPr>
          <a:xfrm>
            <a:off x="14835692" y="830639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A8FD15-1BC6-48C3-8A49-4B4494BF5CCF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50F9CB0-C2F4-43DE-9C3E-2FE35B014A93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0711155-7B20-48C0-BB7C-4BA1E3FBA7C5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C9C3E1-C556-4DCF-B6B8-3095CE47871D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C4269-5730-4393-A579-60CC2C5E294E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(UNALTERED)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6BED1C-57E9-41EF-B8D3-F9FFA6317270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279D9-9689-4B9E-8740-1AAFDC436A6C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8D1044-E9CD-41E1-922D-BF7653420444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C84E9A3-FB96-4751-ACD2-F658463AACF5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AA21BF-4FE2-42D7-85CE-9F568913D452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4315C3-F31D-4A1C-911D-9B48B6684260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558028-2660-4D69-A379-3D0D68D16D7B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64CBA1-42E8-465E-88EE-3920A5859F12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</p:spTree>
    <p:extLst>
      <p:ext uri="{BB962C8B-B14F-4D97-AF65-F5344CB8AC3E}">
        <p14:creationId xmlns:p14="http://schemas.microsoft.com/office/powerpoint/2010/main" val="339215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D31795-5B3A-427E-A4F2-8B1354C5F7F8}"/>
              </a:ext>
            </a:extLst>
          </p:cNvPr>
          <p:cNvCxnSpPr>
            <a:cxnSpLocks/>
          </p:cNvCxnSpPr>
          <p:nvPr/>
        </p:nvCxnSpPr>
        <p:spPr>
          <a:xfrm>
            <a:off x="8448261" y="5846462"/>
            <a:ext cx="9134061" cy="605293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:a16="http://schemas.microsoft.com/office/drawing/2014/main" id="{F217114E-7331-446C-9192-F1E3E0C3C309}"/>
              </a:ext>
            </a:extLst>
          </p:cNvPr>
          <p:cNvSpPr/>
          <p:nvPr/>
        </p:nvSpPr>
        <p:spPr>
          <a:xfrm>
            <a:off x="8774364" y="5923721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C47053B-F80D-4C7A-8DEE-CDF941E454FE}"/>
              </a:ext>
            </a:extLst>
          </p:cNvPr>
          <p:cNvSpPr/>
          <p:nvPr/>
        </p:nvSpPr>
        <p:spPr>
          <a:xfrm>
            <a:off x="16785303" y="11248842"/>
            <a:ext cx="677749" cy="650550"/>
          </a:xfrm>
          <a:prstGeom prst="diamond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B6B044-9D53-4695-AD27-E6557B9ADCF6}"/>
              </a:ext>
            </a:extLst>
          </p:cNvPr>
          <p:cNvCxnSpPr>
            <a:cxnSpLocks/>
          </p:cNvCxnSpPr>
          <p:nvPr/>
        </p:nvCxnSpPr>
        <p:spPr>
          <a:xfrm flipH="1" flipV="1">
            <a:off x="11093610" y="8579722"/>
            <a:ext cx="5128591" cy="10088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E5F7BF-B034-45C4-8FF4-5FECB670C8B4}"/>
              </a:ext>
            </a:extLst>
          </p:cNvPr>
          <p:cNvCxnSpPr>
            <a:cxnSpLocks/>
          </p:cNvCxnSpPr>
          <p:nvPr/>
        </p:nvCxnSpPr>
        <p:spPr>
          <a:xfrm flipV="1">
            <a:off x="16222201" y="7710048"/>
            <a:ext cx="3438939" cy="1878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BADD53-D691-4466-8343-F4C1A8359562}"/>
              </a:ext>
            </a:extLst>
          </p:cNvPr>
          <p:cNvCxnSpPr/>
          <p:nvPr/>
        </p:nvCxnSpPr>
        <p:spPr>
          <a:xfrm flipV="1">
            <a:off x="5527697" y="8579722"/>
            <a:ext cx="5565913" cy="18586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951581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3413018"/>
            <a:ext cx="12244315" cy="71443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Deviating existing fleet operations to better track patterns in traffic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55168E-10E8-416B-BF13-44F6E0D8D18B}"/>
              </a:ext>
            </a:extLst>
          </p:cNvPr>
          <p:cNvSpPr/>
          <p:nvPr/>
        </p:nvSpPr>
        <p:spPr>
          <a:xfrm>
            <a:off x="5244432" y="10155075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D2CD48-0F65-4D73-8CA1-CBC36331E061}"/>
              </a:ext>
            </a:extLst>
          </p:cNvPr>
          <p:cNvSpPr/>
          <p:nvPr/>
        </p:nvSpPr>
        <p:spPr>
          <a:xfrm>
            <a:off x="10810345" y="8296457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152DC-4B49-4FED-821A-C00AFE41C871}"/>
              </a:ext>
            </a:extLst>
          </p:cNvPr>
          <p:cNvSpPr/>
          <p:nvPr/>
        </p:nvSpPr>
        <p:spPr>
          <a:xfrm>
            <a:off x="15938936" y="9310249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A8FD15-1BC6-48C3-8A49-4B4494BF5CCF}"/>
              </a:ext>
            </a:extLst>
          </p:cNvPr>
          <p:cNvSpPr/>
          <p:nvPr/>
        </p:nvSpPr>
        <p:spPr>
          <a:xfrm>
            <a:off x="19377875" y="7441692"/>
            <a:ext cx="566531" cy="56653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245F1E-B461-4142-81FC-9EEF049C4F7A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56AFCD-2F54-4758-B363-9FA755640C82}"/>
              </a:ext>
            </a:extLst>
          </p:cNvPr>
          <p:cNvSpPr txBox="1"/>
          <p:nvPr/>
        </p:nvSpPr>
        <p:spPr>
          <a:xfrm>
            <a:off x="18259724" y="6349939"/>
            <a:ext cx="3715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UAV SCHEDULED PATH</a:t>
            </a:r>
          </a:p>
          <a:p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(ALTERED)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0E34B2-3C88-41EA-A5F9-28470AE61E90}"/>
              </a:ext>
            </a:extLst>
          </p:cNvPr>
          <p:cNvSpPr txBox="1"/>
          <p:nvPr/>
        </p:nvSpPr>
        <p:spPr>
          <a:xfrm>
            <a:off x="9452113" y="5542840"/>
            <a:ext cx="356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TARGET OBJECT PATH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B32B4-A45E-4913-A5C0-D0878FDEB770}"/>
              </a:ext>
            </a:extLst>
          </p:cNvPr>
          <p:cNvSpPr txBox="1"/>
          <p:nvPr/>
        </p:nvSpPr>
        <p:spPr>
          <a:xfrm>
            <a:off x="3329731" y="5481662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NORTH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330B80-4748-4C2D-8B1B-EE868625C52E}"/>
              </a:ext>
            </a:extLst>
          </p:cNvPr>
          <p:cNvSpPr txBox="1"/>
          <p:nvPr/>
        </p:nvSpPr>
        <p:spPr>
          <a:xfrm>
            <a:off x="5212928" y="6883025"/>
            <a:ext cx="100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EAST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2AD164-4742-4A22-87C6-F07BD6B785E3}"/>
              </a:ext>
            </a:extLst>
          </p:cNvPr>
          <p:cNvCxnSpPr>
            <a:cxnSpLocks/>
          </p:cNvCxnSpPr>
          <p:nvPr/>
        </p:nvCxnSpPr>
        <p:spPr>
          <a:xfrm>
            <a:off x="3540673" y="6610020"/>
            <a:ext cx="922986" cy="95732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BB111C-A1F7-4BB6-B9CC-E5CA482F560B}"/>
              </a:ext>
            </a:extLst>
          </p:cNvPr>
          <p:cNvCxnSpPr>
            <a:cxnSpLocks/>
          </p:cNvCxnSpPr>
          <p:nvPr/>
        </p:nvCxnSpPr>
        <p:spPr>
          <a:xfrm flipH="1">
            <a:off x="3562833" y="6618042"/>
            <a:ext cx="909041" cy="906949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9DF49F-24AD-4891-8043-66514E0BCAFA}"/>
              </a:ext>
            </a:extLst>
          </p:cNvPr>
          <p:cNvCxnSpPr/>
          <p:nvPr/>
        </p:nvCxnSpPr>
        <p:spPr>
          <a:xfrm flipV="1">
            <a:off x="3997071" y="5973810"/>
            <a:ext cx="0" cy="21971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3BE9DD-CE2E-4879-AE6A-0657F5BF6639}"/>
              </a:ext>
            </a:extLst>
          </p:cNvPr>
          <p:cNvCxnSpPr>
            <a:cxnSpLocks/>
          </p:cNvCxnSpPr>
          <p:nvPr/>
        </p:nvCxnSpPr>
        <p:spPr>
          <a:xfrm>
            <a:off x="2872409" y="7088685"/>
            <a:ext cx="223630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A8F4A7-89CF-4DE5-ABCB-103F203B0F5A}"/>
              </a:ext>
            </a:extLst>
          </p:cNvPr>
          <p:cNvSpPr txBox="1"/>
          <p:nvPr/>
        </p:nvSpPr>
        <p:spPr>
          <a:xfrm>
            <a:off x="1745120" y="6884094"/>
            <a:ext cx="1072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WEST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A8E1A5-E1A1-4294-965D-A635AA725A78}"/>
              </a:ext>
            </a:extLst>
          </p:cNvPr>
          <p:cNvSpPr txBox="1"/>
          <p:nvPr/>
        </p:nvSpPr>
        <p:spPr>
          <a:xfrm>
            <a:off x="3329731" y="8238463"/>
            <a:ext cx="137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SOUTH</a:t>
            </a:r>
            <a:endParaRPr lang="en-US" sz="2000" b="1" spc="300" dirty="0">
              <a:solidFill>
                <a:schemeClr val="bg1">
                  <a:lumMod val="75000"/>
                </a:schemeClr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5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218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2C9F08-3AF2-D243-B756-753697AF29AD}"/>
              </a:ext>
            </a:extLst>
          </p:cNvPr>
          <p:cNvSpPr txBox="1">
            <a:spLocks/>
          </p:cNvSpPr>
          <p:nvPr/>
        </p:nvSpPr>
        <p:spPr>
          <a:xfrm>
            <a:off x="1989024" y="6255588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2B792-36AE-E24E-9194-FE60927ACF73}"/>
              </a:ext>
            </a:extLst>
          </p:cNvPr>
          <p:cNvSpPr/>
          <p:nvPr/>
        </p:nvSpPr>
        <p:spPr>
          <a:xfrm>
            <a:off x="287118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27B3AB-9BA5-CC47-847B-C4494C8C62BA}"/>
              </a:ext>
            </a:extLst>
          </p:cNvPr>
          <p:cNvSpPr txBox="1">
            <a:spLocks/>
          </p:cNvSpPr>
          <p:nvPr/>
        </p:nvSpPr>
        <p:spPr>
          <a:xfrm>
            <a:off x="1989024" y="1005464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C345-5C00-694D-8216-98AE2D4DA9A9}"/>
              </a:ext>
            </a:extLst>
          </p:cNvPr>
          <p:cNvSpPr/>
          <p:nvPr/>
        </p:nvSpPr>
        <p:spPr>
          <a:xfrm>
            <a:off x="287118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2FAD55-3C50-5F49-A328-1A954A6FB9A7}"/>
              </a:ext>
            </a:extLst>
          </p:cNvPr>
          <p:cNvSpPr txBox="1">
            <a:spLocks/>
          </p:cNvSpPr>
          <p:nvPr/>
        </p:nvSpPr>
        <p:spPr>
          <a:xfrm>
            <a:off x="12743274" y="6255588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3DD1-0A93-324F-8A39-3739EEC86E79}"/>
              </a:ext>
            </a:extLst>
          </p:cNvPr>
          <p:cNvSpPr/>
          <p:nvPr/>
        </p:nvSpPr>
        <p:spPr>
          <a:xfrm>
            <a:off x="1362543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2743274" y="10054643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1362543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D6D47-A89D-4947-AFBA-2829DE4F7970}"/>
              </a:ext>
            </a:extLst>
          </p:cNvPr>
          <p:cNvGrpSpPr/>
          <p:nvPr/>
        </p:nvGrpSpPr>
        <p:grpSpPr>
          <a:xfrm>
            <a:off x="2288879" y="5865252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51AE8-C98E-A246-A232-38421727860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3CCBE-53D3-284A-AD0B-947B51AB4BE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F3CFA-3F04-9C49-89EA-FAA263C668AE}"/>
              </a:ext>
            </a:extLst>
          </p:cNvPr>
          <p:cNvGrpSpPr/>
          <p:nvPr/>
        </p:nvGrpSpPr>
        <p:grpSpPr>
          <a:xfrm>
            <a:off x="2288879" y="9675386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96437-36B9-A64F-A95C-6C1D0D137D48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48222E-C637-014D-B05C-95B2222C8D7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25D651-301E-B242-96DE-0718D88C2241}"/>
              </a:ext>
            </a:extLst>
          </p:cNvPr>
          <p:cNvGrpSpPr/>
          <p:nvPr/>
        </p:nvGrpSpPr>
        <p:grpSpPr>
          <a:xfrm>
            <a:off x="13042437" y="5865252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EBB403-C782-C549-BEBA-92008D32D865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67FCF9-C47D-654B-943B-C6DBD38704A0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7D8E2A-BF0D-124E-9AE8-0B55696A271D}"/>
              </a:ext>
            </a:extLst>
          </p:cNvPr>
          <p:cNvGrpSpPr/>
          <p:nvPr/>
        </p:nvGrpSpPr>
        <p:grpSpPr>
          <a:xfrm>
            <a:off x="13042437" y="9675386"/>
            <a:ext cx="299660" cy="159558"/>
            <a:chOff x="3082436" y="1989275"/>
            <a:chExt cx="3644331" cy="1940468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5A2611-B185-7D4A-8A84-F019C1380F9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3D57FF-F106-064C-A83E-2F8FC44A01E1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531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068536" y="1658702"/>
            <a:ext cx="2180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32C9F08-3AF2-D243-B756-753697AF29AD}"/>
              </a:ext>
            </a:extLst>
          </p:cNvPr>
          <p:cNvSpPr txBox="1">
            <a:spLocks/>
          </p:cNvSpPr>
          <p:nvPr/>
        </p:nvSpPr>
        <p:spPr>
          <a:xfrm>
            <a:off x="1989024" y="6255588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2B792-36AE-E24E-9194-FE60927ACF73}"/>
              </a:ext>
            </a:extLst>
          </p:cNvPr>
          <p:cNvSpPr/>
          <p:nvPr/>
        </p:nvSpPr>
        <p:spPr>
          <a:xfrm>
            <a:off x="287118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727B3AB-9BA5-CC47-847B-C4494C8C62BA}"/>
              </a:ext>
            </a:extLst>
          </p:cNvPr>
          <p:cNvSpPr txBox="1">
            <a:spLocks/>
          </p:cNvSpPr>
          <p:nvPr/>
        </p:nvSpPr>
        <p:spPr>
          <a:xfrm>
            <a:off x="1989024" y="1005464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C345-5C00-694D-8216-98AE2D4DA9A9}"/>
              </a:ext>
            </a:extLst>
          </p:cNvPr>
          <p:cNvSpPr/>
          <p:nvPr/>
        </p:nvSpPr>
        <p:spPr>
          <a:xfrm>
            <a:off x="287118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22FAD55-3C50-5F49-A328-1A954A6FB9A7}"/>
              </a:ext>
            </a:extLst>
          </p:cNvPr>
          <p:cNvSpPr txBox="1">
            <a:spLocks/>
          </p:cNvSpPr>
          <p:nvPr/>
        </p:nvSpPr>
        <p:spPr>
          <a:xfrm>
            <a:off x="12743274" y="6255588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3DD1-0A93-324F-8A39-3739EEC86E79}"/>
              </a:ext>
            </a:extLst>
          </p:cNvPr>
          <p:cNvSpPr/>
          <p:nvPr/>
        </p:nvSpPr>
        <p:spPr>
          <a:xfrm>
            <a:off x="13625438" y="5569501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2743274" y="10054643"/>
            <a:ext cx="9507126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13625438" y="936855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D6D47-A89D-4947-AFBA-2829DE4F7970}"/>
              </a:ext>
            </a:extLst>
          </p:cNvPr>
          <p:cNvGrpSpPr/>
          <p:nvPr/>
        </p:nvGrpSpPr>
        <p:grpSpPr>
          <a:xfrm>
            <a:off x="2288879" y="5865252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951AE8-C98E-A246-A232-384217278609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3CCBE-53D3-284A-AD0B-947B51AB4BE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7F3CFA-3F04-9C49-89EA-FAA263C668AE}"/>
              </a:ext>
            </a:extLst>
          </p:cNvPr>
          <p:cNvGrpSpPr/>
          <p:nvPr/>
        </p:nvGrpSpPr>
        <p:grpSpPr>
          <a:xfrm>
            <a:off x="2288879" y="9675386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96437-36B9-A64F-A95C-6C1D0D137D48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48222E-C637-014D-B05C-95B2222C8D72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25D651-301E-B242-96DE-0718D88C2241}"/>
              </a:ext>
            </a:extLst>
          </p:cNvPr>
          <p:cNvGrpSpPr/>
          <p:nvPr/>
        </p:nvGrpSpPr>
        <p:grpSpPr>
          <a:xfrm>
            <a:off x="13042437" y="5865252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EBB403-C782-C549-BEBA-92008D32D865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67FCF9-C47D-654B-943B-C6DBD38704A0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7D8E2A-BF0D-124E-9AE8-0B55696A271D}"/>
              </a:ext>
            </a:extLst>
          </p:cNvPr>
          <p:cNvGrpSpPr/>
          <p:nvPr/>
        </p:nvGrpSpPr>
        <p:grpSpPr>
          <a:xfrm>
            <a:off x="13042437" y="9675386"/>
            <a:ext cx="299660" cy="159558"/>
            <a:chOff x="3082436" y="1989275"/>
            <a:chExt cx="3644331" cy="1940468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5A2611-B185-7D4A-8A84-F019C1380F9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3D57FF-F106-064C-A83E-2F8FC44A01E1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95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484459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765-64D2-754B-AD2B-1CE092849734}"/>
              </a:ext>
            </a:extLst>
          </p:cNvPr>
          <p:cNvGrpSpPr/>
          <p:nvPr/>
        </p:nvGrpSpPr>
        <p:grpSpPr>
          <a:xfrm>
            <a:off x="2068536" y="5910350"/>
            <a:ext cx="20357931" cy="4788099"/>
            <a:chOff x="2068536" y="6138950"/>
            <a:chExt cx="20357931" cy="4788099"/>
          </a:xfrm>
        </p:grpSpPr>
        <p:sp>
          <p:nvSpPr>
            <p:cNvPr id="31" name="Shape 2525">
              <a:extLst>
                <a:ext uri="{FF2B5EF4-FFF2-40B4-BE49-F238E27FC236}">
                  <a16:creationId xmlns:a16="http://schemas.microsoft.com/office/drawing/2014/main" id="{A14C878D-4813-7C41-B734-2AFC554AC65B}"/>
                </a:ext>
              </a:extLst>
            </p:cNvPr>
            <p:cNvSpPr/>
            <p:nvPr/>
          </p:nvSpPr>
          <p:spPr>
            <a:xfrm>
              <a:off x="2192069" y="6138950"/>
              <a:ext cx="1247833" cy="124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2" name="Shape 2617">
              <a:extLst>
                <a:ext uri="{FF2B5EF4-FFF2-40B4-BE49-F238E27FC236}">
                  <a16:creationId xmlns:a16="http://schemas.microsoft.com/office/drawing/2014/main" id="{C6344E40-40F8-EE44-95B3-48CE939F4B95}"/>
                </a:ext>
              </a:extLst>
            </p:cNvPr>
            <p:cNvSpPr/>
            <p:nvPr/>
          </p:nvSpPr>
          <p:spPr>
            <a:xfrm>
              <a:off x="7863565" y="6345141"/>
              <a:ext cx="1247833" cy="102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3" name="Shape 2557">
              <a:extLst>
                <a:ext uri="{FF2B5EF4-FFF2-40B4-BE49-F238E27FC236}">
                  <a16:creationId xmlns:a16="http://schemas.microsoft.com/office/drawing/2014/main" id="{6BE71EB0-ED39-CF4A-B888-28B31E3436CB}"/>
                </a:ext>
              </a:extLst>
            </p:cNvPr>
            <p:cNvSpPr/>
            <p:nvPr/>
          </p:nvSpPr>
          <p:spPr>
            <a:xfrm>
              <a:off x="13535061" y="6162519"/>
              <a:ext cx="1247833" cy="124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4" name="Shape 2646">
              <a:extLst>
                <a:ext uri="{FF2B5EF4-FFF2-40B4-BE49-F238E27FC236}">
                  <a16:creationId xmlns:a16="http://schemas.microsoft.com/office/drawing/2014/main" id="{DCC19F5E-7CC9-834D-AD5E-2C7D1AAC3E90}"/>
                </a:ext>
              </a:extLst>
            </p:cNvPr>
            <p:cNvSpPr/>
            <p:nvPr/>
          </p:nvSpPr>
          <p:spPr>
            <a:xfrm>
              <a:off x="19154720" y="6184556"/>
              <a:ext cx="1247829" cy="124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8"/>
                    <a:pt x="6873" y="21109"/>
                  </a:cubicBezTo>
                  <a:cubicBezTo>
                    <a:pt x="6873" y="21381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1"/>
                    <a:pt x="14727" y="21109"/>
                  </a:cubicBezTo>
                  <a:cubicBezTo>
                    <a:pt x="14727" y="20838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7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945137-C8A7-CF49-A9A3-4C0B9D595366}"/>
                </a:ext>
              </a:extLst>
            </p:cNvPr>
            <p:cNvSpPr/>
            <p:nvPr/>
          </p:nvSpPr>
          <p:spPr>
            <a:xfrm>
              <a:off x="2079846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One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9225A5-0B96-384B-A4C1-7927C1C03AFA}"/>
                </a:ext>
              </a:extLst>
            </p:cNvPr>
            <p:cNvSpPr/>
            <p:nvPr/>
          </p:nvSpPr>
          <p:spPr>
            <a:xfrm>
              <a:off x="206853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B4EE67-9D1F-5F4B-8ACE-6EFBE886C9FE}"/>
                </a:ext>
              </a:extLst>
            </p:cNvPr>
            <p:cNvSpPr/>
            <p:nvPr/>
          </p:nvSpPr>
          <p:spPr>
            <a:xfrm>
              <a:off x="7745906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Two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FCD89F-D123-DA4D-B7D2-A7FEDE59200E}"/>
                </a:ext>
              </a:extLst>
            </p:cNvPr>
            <p:cNvSpPr/>
            <p:nvPr/>
          </p:nvSpPr>
          <p:spPr>
            <a:xfrm>
              <a:off x="13467926" y="8045876"/>
              <a:ext cx="3303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Three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205B6E-B01D-A745-90D4-6A5BDE18C143}"/>
                </a:ext>
              </a:extLst>
            </p:cNvPr>
            <p:cNvSpPr/>
            <p:nvPr/>
          </p:nvSpPr>
          <p:spPr>
            <a:xfrm>
              <a:off x="19087330" y="8045876"/>
              <a:ext cx="30490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Montserrat Bold" charset="0"/>
                  <a:cs typeface="Montserrat Bold" charset="0"/>
                </a:rPr>
                <a:t>Title Four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C6F73B-BD7B-424F-9F91-52EE9AB69C54}"/>
                </a:ext>
              </a:extLst>
            </p:cNvPr>
            <p:cNvSpPr/>
            <p:nvPr/>
          </p:nvSpPr>
          <p:spPr>
            <a:xfrm>
              <a:off x="776257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F4BD61-1FF9-CA47-BD39-A8FBC17FD728}"/>
                </a:ext>
              </a:extLst>
            </p:cNvPr>
            <p:cNvSpPr/>
            <p:nvPr/>
          </p:nvSpPr>
          <p:spPr>
            <a:xfrm>
              <a:off x="13456616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61A91-169C-BF49-9BFE-5DEE05CE6E1B}"/>
                </a:ext>
              </a:extLst>
            </p:cNvPr>
            <p:cNvSpPr/>
            <p:nvPr/>
          </p:nvSpPr>
          <p:spPr>
            <a:xfrm>
              <a:off x="19111525" y="8786591"/>
              <a:ext cx="3314942" cy="2140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230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423545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D43394-6F64-8743-AEB7-663C10824B30}"/>
              </a:ext>
            </a:extLst>
          </p:cNvPr>
          <p:cNvGrpSpPr/>
          <p:nvPr/>
        </p:nvGrpSpPr>
        <p:grpSpPr>
          <a:xfrm>
            <a:off x="2116676" y="5112788"/>
            <a:ext cx="19906442" cy="6586924"/>
            <a:chOff x="2116676" y="4712738"/>
            <a:chExt cx="19906442" cy="65869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829487-C18B-9F47-8573-9F98BA9057C0}"/>
                </a:ext>
              </a:extLst>
            </p:cNvPr>
            <p:cNvGrpSpPr/>
            <p:nvPr/>
          </p:nvGrpSpPr>
          <p:grpSpPr>
            <a:xfrm>
              <a:off x="2158054" y="4712738"/>
              <a:ext cx="19865064" cy="4551426"/>
              <a:chOff x="3418361" y="5998613"/>
              <a:chExt cx="17344449" cy="4551426"/>
            </a:xfrm>
          </p:grpSpPr>
          <p:sp>
            <p:nvSpPr>
              <p:cNvPr id="6" name="Freeform 2356">
                <a:extLst>
                  <a:ext uri="{FF2B5EF4-FFF2-40B4-BE49-F238E27FC236}">
                    <a16:creationId xmlns:a16="http://schemas.microsoft.com/office/drawing/2014/main" id="{304D998A-C98C-1A45-A444-F4A32A247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8361" y="6682852"/>
                <a:ext cx="1034292" cy="3867186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7" name="Freeform 2356">
                <a:extLst>
                  <a:ext uri="{FF2B5EF4-FFF2-40B4-BE49-F238E27FC236}">
                    <a16:creationId xmlns:a16="http://schemas.microsoft.com/office/drawing/2014/main" id="{DAFAE907-C7A8-A345-BE4B-371B5A06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316" y="7772399"/>
                <a:ext cx="1049738" cy="2777639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8" name="Freeform 2356">
                <a:extLst>
                  <a:ext uri="{FF2B5EF4-FFF2-40B4-BE49-F238E27FC236}">
                    <a16:creationId xmlns:a16="http://schemas.microsoft.com/office/drawing/2014/main" id="{3C31FE41-9956-6949-9EB8-42452A0E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3719" y="6167250"/>
                <a:ext cx="1034292" cy="4382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9" name="Freeform 2356">
                <a:extLst>
                  <a:ext uri="{FF2B5EF4-FFF2-40B4-BE49-F238E27FC236}">
                    <a16:creationId xmlns:a16="http://schemas.microsoft.com/office/drawing/2014/main" id="{BA337026-C280-6143-9B05-A3A3F14C5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9722" y="8132251"/>
                <a:ext cx="1050403" cy="2417787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0" name="Freeform 2356">
                <a:extLst>
                  <a:ext uri="{FF2B5EF4-FFF2-40B4-BE49-F238E27FC236}">
                    <a16:creationId xmlns:a16="http://schemas.microsoft.com/office/drawing/2014/main" id="{873D4E7C-C4B2-124C-8945-A699F1F8A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0125" y="7073799"/>
                <a:ext cx="1050403" cy="3476240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1" name="Freeform 2356">
                <a:extLst>
                  <a:ext uri="{FF2B5EF4-FFF2-40B4-BE49-F238E27FC236}">
                    <a16:creationId xmlns:a16="http://schemas.microsoft.com/office/drawing/2014/main" id="{CE66FEB2-7F55-744B-8ECF-F32A0E9C6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0526" y="9029700"/>
                <a:ext cx="1034292" cy="152033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2" name="Freeform 2356">
                <a:extLst>
                  <a:ext uri="{FF2B5EF4-FFF2-40B4-BE49-F238E27FC236}">
                    <a16:creationId xmlns:a16="http://schemas.microsoft.com/office/drawing/2014/main" id="{2C4415D5-A498-E641-A021-8E581653C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9107" y="7460005"/>
                <a:ext cx="1050403" cy="3090034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3" name="Freeform 2356">
                <a:extLst>
                  <a:ext uri="{FF2B5EF4-FFF2-40B4-BE49-F238E27FC236}">
                    <a16:creationId xmlns:a16="http://schemas.microsoft.com/office/drawing/2014/main" id="{334B7DB8-205E-5A4A-9F00-FD838FBC6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9510" y="5998613"/>
                <a:ext cx="1050403" cy="4551426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4" name="Freeform 2356">
                <a:extLst>
                  <a:ext uri="{FF2B5EF4-FFF2-40B4-BE49-F238E27FC236}">
                    <a16:creationId xmlns:a16="http://schemas.microsoft.com/office/drawing/2014/main" id="{B3775058-915B-D941-91C0-99786C9C9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9913" y="6775764"/>
                <a:ext cx="1034292" cy="3774275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5" name="Freeform 2356">
                <a:extLst>
                  <a:ext uri="{FF2B5EF4-FFF2-40B4-BE49-F238E27FC236}">
                    <a16:creationId xmlns:a16="http://schemas.microsoft.com/office/drawing/2014/main" id="{B8178C42-6521-544F-8302-D18BEC150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7711" y="8132251"/>
                <a:ext cx="1050403" cy="2417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6" name="Freeform 2356">
                <a:extLst>
                  <a:ext uri="{FF2B5EF4-FFF2-40B4-BE49-F238E27FC236}">
                    <a16:creationId xmlns:a16="http://schemas.microsoft.com/office/drawing/2014/main" id="{95852D6B-E72A-6E4A-855B-24AD5B508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78114" y="6167250"/>
                <a:ext cx="1050403" cy="4382788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  <p:sp>
            <p:nvSpPr>
              <p:cNvPr id="19" name="Freeform 2356">
                <a:extLst>
                  <a:ext uri="{FF2B5EF4-FFF2-40B4-BE49-F238E27FC236}">
                    <a16:creationId xmlns:a16="http://schemas.microsoft.com/office/drawing/2014/main" id="{7760C34A-716D-784E-B422-9A26C2C3D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8518" y="7073798"/>
                <a:ext cx="1034292" cy="3476239"/>
              </a:xfrm>
              <a:custGeom>
                <a:avLst/>
                <a:gdLst>
                  <a:gd name="T0" fmla="*/ 293 w 294"/>
                  <a:gd name="T1" fmla="*/ 0 h 3671"/>
                  <a:gd name="T2" fmla="*/ 0 w 294"/>
                  <a:gd name="T3" fmla="*/ 0 h 3671"/>
                  <a:gd name="T4" fmla="*/ 0 w 294"/>
                  <a:gd name="T5" fmla="*/ 3670 h 3671"/>
                  <a:gd name="T6" fmla="*/ 293 w 294"/>
                  <a:gd name="T7" fmla="*/ 3670 h 3671"/>
                  <a:gd name="T8" fmla="*/ 293 w 294"/>
                  <a:gd name="T9" fmla="*/ 0 h 3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671">
                    <a:moveTo>
                      <a:pt x="293" y="0"/>
                    </a:moveTo>
                    <a:lnTo>
                      <a:pt x="0" y="0"/>
                    </a:lnTo>
                    <a:lnTo>
                      <a:pt x="0" y="3670"/>
                    </a:lnTo>
                    <a:lnTo>
                      <a:pt x="293" y="3670"/>
                    </a:lnTo>
                    <a:lnTo>
                      <a:pt x="293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600"/>
              </a:p>
            </p:txBody>
          </p:sp>
        </p:grp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16586B8-8A02-FF4A-9962-00F303CCC2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16676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469F6B12-3698-E04E-AC41-F65F0C5914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89040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469A22B4-D12E-F643-854A-E636BE3DE8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981850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43" name="Subtitle 2">
              <a:extLst>
                <a:ext uri="{FF2B5EF4-FFF2-40B4-BE49-F238E27FC236}">
                  <a16:creationId xmlns:a16="http://schemas.microsoft.com/office/drawing/2014/main" id="{9C082839-B272-954B-B20B-2BC8198B8F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367346" y="9564443"/>
              <a:ext cx="36557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36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F99C167-1DAF-C34F-B7A6-21649E03189F}"/>
                </a:ext>
              </a:extLst>
            </p:cNvPr>
            <p:cNvSpPr/>
            <p:nvPr/>
          </p:nvSpPr>
          <p:spPr>
            <a:xfrm>
              <a:off x="2287091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DAF402-733D-C145-821A-358E0409A939}"/>
                </a:ext>
              </a:extLst>
            </p:cNvPr>
            <p:cNvSpPr/>
            <p:nvPr/>
          </p:nvSpPr>
          <p:spPr>
            <a:xfrm>
              <a:off x="7659455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FF30C6-05ED-8C45-8F15-E87F62ECC9B8}"/>
                </a:ext>
              </a:extLst>
            </p:cNvPr>
            <p:cNvSpPr/>
            <p:nvPr/>
          </p:nvSpPr>
          <p:spPr>
            <a:xfrm>
              <a:off x="13152265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67E2CC-2E72-6245-86F9-EC32207AC352}"/>
                </a:ext>
              </a:extLst>
            </p:cNvPr>
            <p:cNvSpPr/>
            <p:nvPr/>
          </p:nvSpPr>
          <p:spPr>
            <a:xfrm>
              <a:off x="18579516" y="10210774"/>
              <a:ext cx="3314942" cy="1088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4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70701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528FD6-10E0-1F4E-84F3-73D2B39C660C}"/>
              </a:ext>
            </a:extLst>
          </p:cNvPr>
          <p:cNvSpPr txBox="1">
            <a:spLocks/>
          </p:cNvSpPr>
          <p:nvPr/>
        </p:nvSpPr>
        <p:spPr>
          <a:xfrm>
            <a:off x="1989024" y="5312613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9F88E3-9ADC-6C46-B825-17AB01D19F1B}"/>
              </a:ext>
            </a:extLst>
          </p:cNvPr>
          <p:cNvSpPr/>
          <p:nvPr/>
        </p:nvSpPr>
        <p:spPr>
          <a:xfrm>
            <a:off x="2871188" y="4626526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One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69CFC2-2B6B-094C-BEF4-0DEACD5E2136}"/>
              </a:ext>
            </a:extLst>
          </p:cNvPr>
          <p:cNvGrpSpPr/>
          <p:nvPr/>
        </p:nvGrpSpPr>
        <p:grpSpPr>
          <a:xfrm>
            <a:off x="2288879" y="4922277"/>
            <a:ext cx="299660" cy="159558"/>
            <a:chOff x="3082436" y="1989275"/>
            <a:chExt cx="3644331" cy="1940468"/>
          </a:xfrm>
          <a:solidFill>
            <a:schemeClr val="accent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BADEF-2A12-1248-A736-96E2870DBA07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3130366-2F71-2D42-AB64-30AA7EDE887F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98E46CFE-76F4-FD4B-B44D-56E79FA35051}"/>
              </a:ext>
            </a:extLst>
          </p:cNvPr>
          <p:cNvSpPr txBox="1">
            <a:spLocks/>
          </p:cNvSpPr>
          <p:nvPr/>
        </p:nvSpPr>
        <p:spPr>
          <a:xfrm>
            <a:off x="1989024" y="7860976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756766-D3A1-4F4C-BFE3-52CBD0F02B56}"/>
              </a:ext>
            </a:extLst>
          </p:cNvPr>
          <p:cNvSpPr/>
          <p:nvPr/>
        </p:nvSpPr>
        <p:spPr>
          <a:xfrm>
            <a:off x="2871188" y="7174889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Two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0EA5D5-F3B7-DC41-900C-BB42E7084756}"/>
              </a:ext>
            </a:extLst>
          </p:cNvPr>
          <p:cNvGrpSpPr/>
          <p:nvPr/>
        </p:nvGrpSpPr>
        <p:grpSpPr>
          <a:xfrm>
            <a:off x="2288879" y="7470640"/>
            <a:ext cx="299660" cy="159558"/>
            <a:chOff x="3082436" y="1989275"/>
            <a:chExt cx="3644331" cy="1940468"/>
          </a:xfrm>
          <a:solidFill>
            <a:schemeClr val="accent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16942E-84BF-854E-9FD4-10A30312F19E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14BC3-3AC7-B74D-8AD8-A59E3477FBDD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sp>
        <p:nvSpPr>
          <p:cNvPr id="31" name="Subtitle 2">
            <a:extLst>
              <a:ext uri="{FF2B5EF4-FFF2-40B4-BE49-F238E27FC236}">
                <a16:creationId xmlns:a16="http://schemas.microsoft.com/office/drawing/2014/main" id="{E7E26EAF-5A05-1947-A990-73545C558D40}"/>
              </a:ext>
            </a:extLst>
          </p:cNvPr>
          <p:cNvSpPr txBox="1">
            <a:spLocks/>
          </p:cNvSpPr>
          <p:nvPr/>
        </p:nvSpPr>
        <p:spPr>
          <a:xfrm>
            <a:off x="1989024" y="10404151"/>
            <a:ext cx="9580010" cy="126099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Refers to a good or service being offered by a company. Ideally, a product should meet a certain consumer demand.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DC691F-7831-9B42-B5B6-D364E2C44220}"/>
              </a:ext>
            </a:extLst>
          </p:cNvPr>
          <p:cNvSpPr/>
          <p:nvPr/>
        </p:nvSpPr>
        <p:spPr>
          <a:xfrm>
            <a:off x="2871188" y="9718064"/>
            <a:ext cx="5623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Title Three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62BCA2-EC45-6C43-9049-715D3A09760F}"/>
              </a:ext>
            </a:extLst>
          </p:cNvPr>
          <p:cNvGrpSpPr/>
          <p:nvPr/>
        </p:nvGrpSpPr>
        <p:grpSpPr>
          <a:xfrm>
            <a:off x="2288879" y="10013815"/>
            <a:ext cx="299660" cy="159558"/>
            <a:chOff x="3082436" y="1989275"/>
            <a:chExt cx="3644331" cy="1940468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59A9C7-D961-5B4D-8976-C8A0D1B3ADD2}"/>
                </a:ext>
              </a:extLst>
            </p:cNvPr>
            <p:cNvSpPr/>
            <p:nvPr/>
          </p:nvSpPr>
          <p:spPr>
            <a:xfrm rot="2700000">
              <a:off x="2403909" y="2667802"/>
              <a:ext cx="1940468" cy="5834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785D30-60D5-104C-81B6-31EADA02FE3A}"/>
                </a:ext>
              </a:extLst>
            </p:cNvPr>
            <p:cNvSpPr/>
            <p:nvPr/>
          </p:nvSpPr>
          <p:spPr>
            <a:xfrm rot="18900000">
              <a:off x="3116669" y="2074002"/>
              <a:ext cx="3610098" cy="587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C3FF2-7537-0546-A897-97CAE3E04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2" t="12636" r="6089" b="14423"/>
          <a:stretch/>
        </p:blipFill>
        <p:spPr>
          <a:xfrm>
            <a:off x="12445622" y="1748480"/>
            <a:ext cx="16672304" cy="10620172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E58D1A8-8F54-6841-9A10-67C27AE5C8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4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02573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E7FB-2C40-314E-8CF7-2C350590A63B}"/>
              </a:ext>
            </a:extLst>
          </p:cNvPr>
          <p:cNvSpPr txBox="1"/>
          <p:nvPr/>
        </p:nvSpPr>
        <p:spPr>
          <a:xfrm>
            <a:off x="2158054" y="1658702"/>
            <a:ext cx="4094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WRITE SOMETHING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76B888-A33A-D94C-9DAA-971A259BB926}"/>
              </a:ext>
            </a:extLst>
          </p:cNvPr>
          <p:cNvGrpSpPr/>
          <p:nvPr/>
        </p:nvGrpSpPr>
        <p:grpSpPr>
          <a:xfrm>
            <a:off x="11944486" y="4756656"/>
            <a:ext cx="10633228" cy="7043955"/>
            <a:chOff x="2057536" y="4842381"/>
            <a:chExt cx="10633228" cy="70439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94A8F6-E9BF-4D45-BA88-87576AF8F283}"/>
                </a:ext>
              </a:extLst>
            </p:cNvPr>
            <p:cNvSpPr txBox="1"/>
            <p:nvPr/>
          </p:nvSpPr>
          <p:spPr>
            <a:xfrm>
              <a:off x="3776938" y="5138215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C76A0B-C3F9-5D41-B147-F4B864ED0796}"/>
                </a:ext>
              </a:extLst>
            </p:cNvPr>
            <p:cNvSpPr/>
            <p:nvPr/>
          </p:nvSpPr>
          <p:spPr>
            <a:xfrm>
              <a:off x="2057536" y="6065608"/>
              <a:ext cx="506223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EF631-3568-CA43-A66E-25F77EFA12FF}"/>
                </a:ext>
              </a:extLst>
            </p:cNvPr>
            <p:cNvSpPr txBox="1"/>
            <p:nvPr/>
          </p:nvSpPr>
          <p:spPr>
            <a:xfrm>
              <a:off x="3776938" y="9344270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3D3717-EAA0-094D-9FB9-C2FC5333AF0E}"/>
                </a:ext>
              </a:extLst>
            </p:cNvPr>
            <p:cNvSpPr/>
            <p:nvPr/>
          </p:nvSpPr>
          <p:spPr>
            <a:xfrm>
              <a:off x="2057536" y="10271663"/>
              <a:ext cx="506223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4EC049-94AB-8245-BB02-2A190B1A8FB2}"/>
                </a:ext>
              </a:extLst>
            </p:cNvPr>
            <p:cNvSpPr txBox="1"/>
            <p:nvPr/>
          </p:nvSpPr>
          <p:spPr>
            <a:xfrm>
              <a:off x="9399642" y="5138215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AE09076-A92D-D740-888C-B37AF7F133C5}"/>
                </a:ext>
              </a:extLst>
            </p:cNvPr>
            <p:cNvSpPr/>
            <p:nvPr/>
          </p:nvSpPr>
          <p:spPr>
            <a:xfrm>
              <a:off x="7680240" y="6065608"/>
              <a:ext cx="501052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41B442-DB7F-C944-935F-DAB7BE2C9B88}"/>
                </a:ext>
              </a:extLst>
            </p:cNvPr>
            <p:cNvSpPr txBox="1"/>
            <p:nvPr/>
          </p:nvSpPr>
          <p:spPr>
            <a:xfrm>
              <a:off x="9399642" y="9344270"/>
              <a:ext cx="1632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Project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087D51-BD7E-4C42-91E0-61AC5312BCD5}"/>
                </a:ext>
              </a:extLst>
            </p:cNvPr>
            <p:cNvSpPr/>
            <p:nvPr/>
          </p:nvSpPr>
          <p:spPr>
            <a:xfrm>
              <a:off x="7680240" y="10271663"/>
              <a:ext cx="5010524" cy="1614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2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Marketers must link the price to the real and perceived value of the product.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C5E838-6484-6142-8A90-9D42197CED29}"/>
                </a:ext>
              </a:extLst>
            </p:cNvPr>
            <p:cNvSpPr txBox="1"/>
            <p:nvPr/>
          </p:nvSpPr>
          <p:spPr>
            <a:xfrm>
              <a:off x="2057536" y="4842381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1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60%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1D8C46-4EDB-7D42-8AA8-761F45ECB80A}"/>
                </a:ext>
              </a:extLst>
            </p:cNvPr>
            <p:cNvSpPr txBox="1"/>
            <p:nvPr/>
          </p:nvSpPr>
          <p:spPr>
            <a:xfrm>
              <a:off x="2057536" y="9048436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3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20%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D8DC27-4243-474C-84E5-E9CC7B85D3FF}"/>
                </a:ext>
              </a:extLst>
            </p:cNvPr>
            <p:cNvSpPr txBox="1"/>
            <p:nvPr/>
          </p:nvSpPr>
          <p:spPr>
            <a:xfrm>
              <a:off x="7680240" y="4842381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2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75%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4C4AD9-0B1D-0247-A909-3678A3AAD103}"/>
                </a:ext>
              </a:extLst>
            </p:cNvPr>
            <p:cNvSpPr txBox="1"/>
            <p:nvPr/>
          </p:nvSpPr>
          <p:spPr>
            <a:xfrm>
              <a:off x="7680240" y="9048436"/>
              <a:ext cx="1693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accent4"/>
                  </a:solidFill>
                  <a:latin typeface="Lato Regular" charset="0"/>
                  <a:ea typeface="Lato Black" panose="020F0502020204030203" pitchFamily="34" charset="0"/>
                  <a:cs typeface="Lato Black" panose="020F0502020204030203" pitchFamily="34" charset="0"/>
                </a:rPr>
                <a:t>90%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36AE9-667F-B446-AFB1-18E570C766E6}"/>
              </a:ext>
            </a:extLst>
          </p:cNvPr>
          <p:cNvGrpSpPr/>
          <p:nvPr/>
        </p:nvGrpSpPr>
        <p:grpSpPr>
          <a:xfrm>
            <a:off x="2158054" y="5314949"/>
            <a:ext cx="7515308" cy="6485662"/>
            <a:chOff x="2158054" y="5314950"/>
            <a:chExt cx="6157271" cy="6485662"/>
          </a:xfrm>
        </p:grpSpPr>
        <p:sp>
          <p:nvSpPr>
            <p:cNvPr id="43" name="Freeform 2356">
              <a:extLst>
                <a:ext uri="{FF2B5EF4-FFF2-40B4-BE49-F238E27FC236}">
                  <a16:creationId xmlns:a16="http://schemas.microsoft.com/office/drawing/2014/main" id="{3DAC334C-A5D5-364F-A9A1-2BCAE070B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054" y="8086725"/>
              <a:ext cx="928046" cy="371388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4" name="Freeform 2356">
              <a:extLst>
                <a:ext uri="{FF2B5EF4-FFF2-40B4-BE49-F238E27FC236}">
                  <a16:creationId xmlns:a16="http://schemas.microsoft.com/office/drawing/2014/main" id="{9978EFB0-7EF5-CC46-A4B4-DD34931B6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129" y="9978374"/>
              <a:ext cx="928046" cy="1822237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5" name="Freeform 2356">
              <a:extLst>
                <a:ext uri="{FF2B5EF4-FFF2-40B4-BE49-F238E27FC236}">
                  <a16:creationId xmlns:a16="http://schemas.microsoft.com/office/drawing/2014/main" id="{CA33ED27-8391-F240-800A-8AB12B873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4204" y="6400800"/>
              <a:ext cx="928046" cy="539981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  <p:sp>
          <p:nvSpPr>
            <p:cNvPr id="46" name="Freeform 2356">
              <a:extLst>
                <a:ext uri="{FF2B5EF4-FFF2-40B4-BE49-F238E27FC236}">
                  <a16:creationId xmlns:a16="http://schemas.microsoft.com/office/drawing/2014/main" id="{329CFE66-2889-7C42-9106-649849BE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7279" y="5314950"/>
              <a:ext cx="928046" cy="648566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60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5D9D94A-5514-444F-9C7D-D4DBE8F3BECC}"/>
              </a:ext>
            </a:extLst>
          </p:cNvPr>
          <p:cNvCxnSpPr/>
          <p:nvPr/>
        </p:nvCxnSpPr>
        <p:spPr>
          <a:xfrm>
            <a:off x="1956570" y="11800610"/>
            <a:ext cx="71081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28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3F4282-1123-46E7-9607-EF64CBDDDAB8}"/>
              </a:ext>
            </a:extLst>
          </p:cNvPr>
          <p:cNvGrpSpPr/>
          <p:nvPr/>
        </p:nvGrpSpPr>
        <p:grpSpPr>
          <a:xfrm>
            <a:off x="2911494" y="6820931"/>
            <a:ext cx="18554661" cy="4940039"/>
            <a:chOff x="2099118" y="6731188"/>
            <a:chExt cx="18554661" cy="494003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F7DE81-53B8-4D25-AACA-4F20B0626238}"/>
                </a:ext>
              </a:extLst>
            </p:cNvPr>
            <p:cNvSpPr/>
            <p:nvPr/>
          </p:nvSpPr>
          <p:spPr>
            <a:xfrm>
              <a:off x="9986720" y="7662897"/>
              <a:ext cx="3088563" cy="30466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2236EC0-732D-4D71-B776-3A6FCC9327B1}"/>
                </a:ext>
              </a:extLst>
            </p:cNvPr>
            <p:cNvSpPr/>
            <p:nvPr/>
          </p:nvSpPr>
          <p:spPr>
            <a:xfrm>
              <a:off x="10308489" y="7988585"/>
              <a:ext cx="2445026" cy="23953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67B1E4-E698-47E5-9E89-9C7B592ED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5030" y="7650207"/>
              <a:ext cx="377687" cy="1672027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7AE9F8-D6CC-42E2-A1B5-B541B6760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030" y="9322234"/>
              <a:ext cx="1076286" cy="27743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471044-E0B9-4865-9A72-4E6C8306ACA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700" y="8486220"/>
              <a:ext cx="794330" cy="836014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D9A6DC-4002-424C-8CD6-61CD5AAB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8004" y="9322234"/>
              <a:ext cx="1987026" cy="602355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AE5A79-41F0-4E70-8CD5-E9611B280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5298" y="9322234"/>
              <a:ext cx="209732" cy="836013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D179D1C-7764-41B8-B780-A37B0B33A096}"/>
                </a:ext>
              </a:extLst>
            </p:cNvPr>
            <p:cNvSpPr/>
            <p:nvPr/>
          </p:nvSpPr>
          <p:spPr>
            <a:xfrm>
              <a:off x="4956156" y="8949119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/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39C1EAF-8005-4354-B8BD-BB4B5CD55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18" y="9186242"/>
                  <a:ext cx="1104020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20755B-BA17-479E-ADCD-8F719C1F57C8}"/>
                </a:ext>
              </a:extLst>
            </p:cNvPr>
            <p:cNvCxnSpPr/>
            <p:nvPr/>
          </p:nvCxnSpPr>
          <p:spPr>
            <a:xfrm>
              <a:off x="6935786" y="9186242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887617-4D82-46E3-9C6B-428AB887B7AF}"/>
                </a:ext>
              </a:extLst>
            </p:cNvPr>
            <p:cNvSpPr/>
            <p:nvPr/>
          </p:nvSpPr>
          <p:spPr>
            <a:xfrm>
              <a:off x="10730902" y="8388969"/>
              <a:ext cx="1600200" cy="1594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DB53FE3B-65BA-4E24-901F-39E35FB73942}"/>
                </a:ext>
              </a:extLst>
            </p:cNvPr>
            <p:cNvSpPr/>
            <p:nvPr/>
          </p:nvSpPr>
          <p:spPr>
            <a:xfrm>
              <a:off x="11182717" y="8860967"/>
              <a:ext cx="677749" cy="65055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7D90A-4DA1-468E-9562-8E1B9E458A04}"/>
                </a:ext>
              </a:extLst>
            </p:cNvPr>
            <p:cNvSpPr txBox="1"/>
            <p:nvPr/>
          </p:nvSpPr>
          <p:spPr>
            <a:xfrm>
              <a:off x="9878345" y="10963341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POSSIBLE LOCATIONS AT NEXT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F42394-8B4E-43D5-9EA5-8AF2D8D7CA78}"/>
                </a:ext>
              </a:extLst>
            </p:cNvPr>
            <p:cNvSpPr txBox="1"/>
            <p:nvPr/>
          </p:nvSpPr>
          <p:spPr>
            <a:xfrm>
              <a:off x="2573494" y="10963341"/>
              <a:ext cx="54430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TARGET’S POSSIBLE VELOCITIES FOR CURRENT TIME FRAME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1A0AD1-08F2-4194-AAEE-1FBC1D1EDAD7}"/>
                </a:ext>
              </a:extLst>
            </p:cNvPr>
            <p:cNvCxnSpPr/>
            <p:nvPr/>
          </p:nvCxnSpPr>
          <p:spPr>
            <a:xfrm>
              <a:off x="13816978" y="9169766"/>
              <a:ext cx="244502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/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BF1277-B313-402B-99FA-63F1ED513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928" y="9829900"/>
                  <a:ext cx="1052789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091E8-DAF3-4FCE-B360-D1FE01485685}"/>
                </a:ext>
              </a:extLst>
            </p:cNvPr>
            <p:cNvSpPr/>
            <p:nvPr/>
          </p:nvSpPr>
          <p:spPr>
            <a:xfrm>
              <a:off x="16690687" y="7345116"/>
              <a:ext cx="3963092" cy="32699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34DA97-FB10-4D04-99AD-CED21E2D6A5F}"/>
                </a:ext>
              </a:extLst>
            </p:cNvPr>
            <p:cNvSpPr txBox="1"/>
            <p:nvPr/>
          </p:nvSpPr>
          <p:spPr>
            <a:xfrm>
              <a:off x="16888159" y="10876406"/>
              <a:ext cx="35681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PROBABILITY MAP INFORMS TRACKING</a:t>
              </a:r>
              <a:endPara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6ED2D8-D6ED-4358-A80F-FC8179BED240}"/>
                </a:ext>
              </a:extLst>
            </p:cNvPr>
            <p:cNvSpPr/>
            <p:nvPr/>
          </p:nvSpPr>
          <p:spPr>
            <a:xfrm>
              <a:off x="17175788" y="8257838"/>
              <a:ext cx="1950410" cy="12530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F03881C-4A23-4BC1-B5CB-3CA3452A992D}"/>
                </a:ext>
              </a:extLst>
            </p:cNvPr>
            <p:cNvSpPr/>
            <p:nvPr/>
          </p:nvSpPr>
          <p:spPr>
            <a:xfrm>
              <a:off x="19076055" y="9081212"/>
              <a:ext cx="957652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43C259-95B1-4CA2-B341-2A295182B38D}"/>
                </a:ext>
              </a:extLst>
            </p:cNvPr>
            <p:cNvSpPr/>
            <p:nvPr/>
          </p:nvSpPr>
          <p:spPr>
            <a:xfrm rot="1499067">
              <a:off x="17564731" y="8952499"/>
              <a:ext cx="957652" cy="15754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D8F22A-6685-4868-B45C-CFDA1A26C2C5}"/>
                </a:ext>
              </a:extLst>
            </p:cNvPr>
            <p:cNvSpPr/>
            <p:nvPr/>
          </p:nvSpPr>
          <p:spPr>
            <a:xfrm rot="6881701">
              <a:off x="17415321" y="9515662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20EA99-A5BE-4729-853C-7B2D43BA26FC}"/>
                </a:ext>
              </a:extLst>
            </p:cNvPr>
            <p:cNvSpPr/>
            <p:nvPr/>
          </p:nvSpPr>
          <p:spPr>
            <a:xfrm>
              <a:off x="17276818" y="8627815"/>
              <a:ext cx="1276488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C59F85-2D19-4943-A94E-0F232BB4BC49}"/>
                </a:ext>
              </a:extLst>
            </p:cNvPr>
            <p:cNvSpPr/>
            <p:nvPr/>
          </p:nvSpPr>
          <p:spPr>
            <a:xfrm>
              <a:off x="19076055" y="7662897"/>
              <a:ext cx="798313" cy="726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8042BEF-52F8-4D1F-8246-CD26A5714E7E}"/>
                </a:ext>
              </a:extLst>
            </p:cNvPr>
            <p:cNvSpPr/>
            <p:nvPr/>
          </p:nvSpPr>
          <p:spPr>
            <a:xfrm>
              <a:off x="19487914" y="8058501"/>
              <a:ext cx="538854" cy="48286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AADA00-23B4-4CEE-81C2-7D008D70C87F}"/>
                </a:ext>
              </a:extLst>
            </p:cNvPr>
            <p:cNvSpPr/>
            <p:nvPr/>
          </p:nvSpPr>
          <p:spPr>
            <a:xfrm>
              <a:off x="19514764" y="8486219"/>
              <a:ext cx="359604" cy="3172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96492E-CEC2-4EE2-99BA-6E8D3FF7CFB8}"/>
                </a:ext>
              </a:extLst>
            </p:cNvPr>
            <p:cNvSpPr/>
            <p:nvPr/>
          </p:nvSpPr>
          <p:spPr>
            <a:xfrm>
              <a:off x="19175978" y="7779981"/>
              <a:ext cx="362079" cy="51311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38CB8B-C24B-455B-B85E-F0CA0B1AAA3B}"/>
                </a:ext>
              </a:extLst>
            </p:cNvPr>
            <p:cNvSpPr/>
            <p:nvPr/>
          </p:nvSpPr>
          <p:spPr>
            <a:xfrm>
              <a:off x="16270853" y="7109120"/>
              <a:ext cx="1496119" cy="7732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A71986-B856-4CE8-AF34-7D757DBB674A}"/>
                </a:ext>
              </a:extLst>
            </p:cNvPr>
            <p:cNvSpPr/>
            <p:nvPr/>
          </p:nvSpPr>
          <p:spPr>
            <a:xfrm>
              <a:off x="15463976" y="6731188"/>
              <a:ext cx="1226711" cy="1526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9D48AF-A5F0-4895-9CDD-B7E4D63AF467}"/>
                </a:ext>
              </a:extLst>
            </p:cNvPr>
            <p:cNvSpPr/>
            <p:nvPr/>
          </p:nvSpPr>
          <p:spPr>
            <a:xfrm>
              <a:off x="15535539" y="6889222"/>
              <a:ext cx="3499266" cy="45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1AFEBDF5-EDD8-4D5B-8A40-0B864FEBE814}"/>
                </a:ext>
              </a:extLst>
            </p:cNvPr>
            <p:cNvSpPr/>
            <p:nvPr/>
          </p:nvSpPr>
          <p:spPr>
            <a:xfrm>
              <a:off x="17373075" y="8769306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ABBC6982-95DD-4E6F-93EA-DFDFCCDAF7E8}"/>
                </a:ext>
              </a:extLst>
            </p:cNvPr>
            <p:cNvSpPr/>
            <p:nvPr/>
          </p:nvSpPr>
          <p:spPr>
            <a:xfrm>
              <a:off x="18032785" y="9433125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C664B2B9-2EE8-4584-96AF-BD99D702CC4C}"/>
                </a:ext>
              </a:extLst>
            </p:cNvPr>
            <p:cNvSpPr/>
            <p:nvPr/>
          </p:nvSpPr>
          <p:spPr>
            <a:xfrm>
              <a:off x="19202507" y="7911762"/>
              <a:ext cx="235446" cy="249548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48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0BA32C8-0459-4B1A-8370-2F5D7B07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251" y="3839995"/>
            <a:ext cx="11004412" cy="810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</p:spTree>
    <p:extLst>
      <p:ext uri="{BB962C8B-B14F-4D97-AF65-F5344CB8AC3E}">
        <p14:creationId xmlns:p14="http://schemas.microsoft.com/office/powerpoint/2010/main" val="280256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C396B-1E82-4FE2-A7C3-ABBFC18E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64" y="3588561"/>
            <a:ext cx="10081626" cy="8537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 Approach to Search-and-Track Problem</a:t>
            </a:r>
          </a:p>
        </p:txBody>
      </p:sp>
    </p:spTree>
    <p:extLst>
      <p:ext uri="{BB962C8B-B14F-4D97-AF65-F5344CB8AC3E}">
        <p14:creationId xmlns:p14="http://schemas.microsoft.com/office/powerpoint/2010/main" val="401203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128" y="3575269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92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551516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9" y="4529306"/>
            <a:ext cx="12356339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methodology presented intends to contribute a novel heuristic solution based on regular geometry for predictable, but unknown, targets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068536" y="3849934"/>
            <a:ext cx="1135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Existing Solutions take a Probabilistic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ED63-A423-44F6-8D7C-4B0D74B07C1D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BE759E2C-3F55-4114-8371-56378048126F}"/>
              </a:ext>
            </a:extLst>
          </p:cNvPr>
          <p:cNvSpPr txBox="1">
            <a:spLocks/>
          </p:cNvSpPr>
          <p:nvPr/>
        </p:nvSpPr>
        <p:spPr>
          <a:xfrm>
            <a:off x="1531320" y="6893503"/>
            <a:ext cx="11352212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The genetic algorithm is guided by imagining regular target paths as 3-dimensional line segments to mold into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79C179-09B1-45D9-956B-33A38D40C5A6}"/>
              </a:ext>
            </a:extLst>
          </p:cNvPr>
          <p:cNvSpPr/>
          <p:nvPr/>
        </p:nvSpPr>
        <p:spPr>
          <a:xfrm>
            <a:off x="2068536" y="6214131"/>
            <a:ext cx="10814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Geometric Approach to Search-and-Track Problem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7F62BB-CE36-4290-A90F-4543915B46E6}"/>
              </a:ext>
            </a:extLst>
          </p:cNvPr>
          <p:cNvSpPr txBox="1">
            <a:spLocks/>
          </p:cNvSpPr>
          <p:nvPr/>
        </p:nvSpPr>
        <p:spPr>
          <a:xfrm>
            <a:off x="1559644" y="9690978"/>
            <a:ext cx="11760284" cy="126587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user interface developed allows the user to utilize the genetic algorithm to increase tracking performance for a fleet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53669-72BB-44F6-A0E8-D3A65972B931}"/>
              </a:ext>
            </a:extLst>
          </p:cNvPr>
          <p:cNvSpPr/>
          <p:nvPr/>
        </p:nvSpPr>
        <p:spPr>
          <a:xfrm>
            <a:off x="2091792" y="8490649"/>
            <a:ext cx="11352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Open-Source Guidance Software for Managing UAV Fleets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DC40-9A3E-445C-90E3-79F5A269CE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128" y="3575269"/>
            <a:ext cx="9758845" cy="73815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0F477-39E8-43DC-9E47-7BE898D0B2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197" y="3671984"/>
            <a:ext cx="11381238" cy="71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2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Existing traffic is estimated by Android users’ anonymized  location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A73315-CEBF-4A58-939B-F25D9172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307" y="4132210"/>
            <a:ext cx="2356746" cy="21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3A755F0-33E7-3942-A12E-8E78B3D60060}"/>
              </a:ext>
            </a:extLst>
          </p:cNvPr>
          <p:cNvSpPr txBox="1"/>
          <p:nvPr/>
        </p:nvSpPr>
        <p:spPr>
          <a:xfrm>
            <a:off x="2068536" y="2089579"/>
            <a:ext cx="619592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3E21A7-C93D-EA4D-846B-74E75FDAA1C1}"/>
              </a:ext>
            </a:extLst>
          </p:cNvPr>
          <p:cNvSpPr/>
          <p:nvPr/>
        </p:nvSpPr>
        <p:spPr>
          <a:xfrm rot="5400000" flipV="1">
            <a:off x="856095" y="2423706"/>
            <a:ext cx="1407098" cy="566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7A72C3-3AC3-D64F-96C6-D12F563DE94A}"/>
              </a:ext>
            </a:extLst>
          </p:cNvPr>
          <p:cNvSpPr txBox="1">
            <a:spLocks/>
          </p:cNvSpPr>
          <p:nvPr/>
        </p:nvSpPr>
        <p:spPr>
          <a:xfrm>
            <a:off x="1531318" y="4595692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Existing traffic is estimated by Android users’ anonymized 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UAV routes which give visual confirmation would help determine the reliability of current estimates, especially in areas with low Android usage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D94F8-261E-684F-BF60-D7CD4138DBED}"/>
              </a:ext>
            </a:extLst>
          </p:cNvPr>
          <p:cNvSpPr/>
          <p:nvPr/>
        </p:nvSpPr>
        <p:spPr>
          <a:xfrm>
            <a:off x="2413484" y="3909605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rPr>
              <a:t>Google Maps Traffic Validation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A7EB6-F524-4388-8F99-62B07B67578E}"/>
              </a:ext>
            </a:extLst>
          </p:cNvPr>
          <p:cNvSpPr txBox="1"/>
          <p:nvPr/>
        </p:nvSpPr>
        <p:spPr>
          <a:xfrm>
            <a:off x="2068536" y="1658702"/>
            <a:ext cx="10261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BACKGROUND </a:t>
            </a:r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➤ METHODOLOGY ➤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739F-9C86-4AF0-B0B0-682D320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26307" y="4122271"/>
            <a:ext cx="2356746" cy="217729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7468FF40-06E0-49E4-AABF-822CBC57BFE8}"/>
              </a:ext>
            </a:extLst>
          </p:cNvPr>
          <p:cNvSpPr txBox="1">
            <a:spLocks/>
          </p:cNvSpPr>
          <p:nvPr/>
        </p:nvSpPr>
        <p:spPr>
          <a:xfrm>
            <a:off x="1531318" y="7455737"/>
            <a:ext cx="13258107" cy="190348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spatial and temporal resolution of satellite imagery is unreliable for observing smaller fauna, such as water fowl</a:t>
            </a:r>
          </a:p>
          <a:p>
            <a:pPr marL="457200" indent="-457200" algn="l">
              <a:lnSpc>
                <a:spcPts val="4299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UAV routes can track the regular movements of fauna throughout the day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F78A8-EC86-4E0D-AD4E-2F81D4D688F8}"/>
              </a:ext>
            </a:extLst>
          </p:cNvPr>
          <p:cNvSpPr/>
          <p:nvPr/>
        </p:nvSpPr>
        <p:spPr>
          <a:xfrm>
            <a:off x="2413484" y="6769650"/>
            <a:ext cx="725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Ecological Observation</a:t>
            </a:r>
          </a:p>
        </p:txBody>
      </p:sp>
      <p:pic>
        <p:nvPicPr>
          <p:cNvPr id="10" name="Graphic 9" descr="Duck">
            <a:extLst>
              <a:ext uri="{FF2B5EF4-FFF2-40B4-BE49-F238E27FC236}">
                <a16:creationId xmlns:a16="http://schemas.microsoft.com/office/drawing/2014/main" id="{35D1968B-CB63-426F-94EE-88057250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26307" y="8370003"/>
            <a:ext cx="914400" cy="914400"/>
          </a:xfrm>
          <a:prstGeom prst="rect">
            <a:avLst/>
          </a:prstGeom>
        </p:spPr>
      </p:pic>
      <p:pic>
        <p:nvPicPr>
          <p:cNvPr id="12" name="Graphic 11" descr="Goat">
            <a:extLst>
              <a:ext uri="{FF2B5EF4-FFF2-40B4-BE49-F238E27FC236}">
                <a16:creationId xmlns:a16="http://schemas.microsoft.com/office/drawing/2014/main" id="{7C282DDB-5909-45EA-A659-ACDC638B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6940707" y="7759957"/>
            <a:ext cx="1632106" cy="16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8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63866</TotalTime>
  <Words>1293</Words>
  <Application>Microsoft Office PowerPoint</Application>
  <PresentationFormat>Custom</PresentationFormat>
  <Paragraphs>181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Cambria Math</vt:lpstr>
      <vt:lpstr>Gill Sans</vt:lpstr>
      <vt:lpstr>Lato</vt:lpstr>
      <vt:lpstr>Lato Heavy</vt:lpstr>
      <vt:lpstr>Lato Light</vt:lpstr>
      <vt:lpstr>Lato Regular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Leonardo Pinero-Perez</cp:lastModifiedBy>
  <cp:revision>10975</cp:revision>
  <dcterms:created xsi:type="dcterms:W3CDTF">2014-11-12T21:47:38Z</dcterms:created>
  <dcterms:modified xsi:type="dcterms:W3CDTF">2019-06-15T00:53:02Z</dcterms:modified>
  <cp:category/>
</cp:coreProperties>
</file>